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75" r:id="rId4"/>
    <p:sldId id="276" r:id="rId5"/>
    <p:sldId id="277" r:id="rId6"/>
    <p:sldId id="278" r:id="rId7"/>
    <p:sldId id="279" r:id="rId8"/>
    <p:sldId id="280" r:id="rId9"/>
    <p:sldId id="257" r:id="rId10"/>
    <p:sldId id="259" r:id="rId11"/>
    <p:sldId id="262" r:id="rId12"/>
    <p:sldId id="263" r:id="rId13"/>
    <p:sldId id="264" r:id="rId14"/>
    <p:sldId id="267" r:id="rId15"/>
    <p:sldId id="266" r:id="rId16"/>
    <p:sldId id="268" r:id="rId17"/>
    <p:sldId id="271" r:id="rId18"/>
    <p:sldId id="272" r:id="rId19"/>
    <p:sldId id="273" r:id="rId20"/>
    <p:sldId id="274" r:id="rId21"/>
    <p:sldId id="281" r:id="rId22"/>
    <p:sldId id="282" r:id="rId23"/>
    <p:sldId id="28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994" autoAdjust="0"/>
  </p:normalViewPr>
  <p:slideViewPr>
    <p:cSldViewPr snapToGrid="0">
      <p:cViewPr varScale="1">
        <p:scale>
          <a:sx n="84" d="100"/>
          <a:sy n="84" d="100"/>
        </p:scale>
        <p:origin x="65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4C1976-3C28-4360-B89F-7291DF7CBFFE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4D4D1-E580-4CDB-BD43-36720CA71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40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4D4D1-E580-4CDB-BD43-36720CA71B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45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PV01:price of a bond if the required yield changes by .01%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4D4D1-E580-4CDB-BD43-36720CA71B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94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PV01:price of a bond if the required yield changes by .01%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4D4D1-E580-4CDB-BD43-36720CA71B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79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PV01:price of a bond if the required yield changes by .01%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4D4D1-E580-4CDB-BD43-36720CA71B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07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PV01:price of a bond if the required yield changes by .01%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4D4D1-E580-4CDB-BD43-36720CA71B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84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PV01:price of a bond if the required yield changes by .01%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4D4D1-E580-4CDB-BD43-36720CA71B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23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PV01:price of a bond if the required yield changes by .01%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4D4D1-E580-4CDB-BD43-36720CA71B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98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PV01:price of a bond if the required yield changes by .01%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4D4D1-E580-4CDB-BD43-36720CA71B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18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PV01:price of a bond if the required yield changes by .01%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4D4D1-E580-4CDB-BD43-36720CA71B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05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PV01:price of a bond if the required yield changes by .01%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4D4D1-E580-4CDB-BD43-36720CA71B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1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PV01:price of a bond if the required yield changes by .01%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4D4D1-E580-4CDB-BD43-36720CA71B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680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PV01:price of a bond if the required yield changes by .01%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4D4D1-E580-4CDB-BD43-36720CA71B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87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PV01:price of a bond if the required yield changes by .01%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4D4D1-E580-4CDB-BD43-36720CA71B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189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PV01:price of a bond if the required yield changes by .01%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4D4D1-E580-4CDB-BD43-36720CA71B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81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PV01:price of a bond if the required yield changes by .01%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4D4D1-E580-4CDB-BD43-36720CA71B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20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PV01:price of a bond if the required yield changes by .01%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4D4D1-E580-4CDB-BD43-36720CA71B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43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PV01:price of a bond if the required yield changes by .01%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4D4D1-E580-4CDB-BD43-36720CA71B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83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2DD245BC-8812-41AC-8EF8-6D23AB8BC602}" type="datetime1">
              <a:rPr lang="en-US" smtClean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E6203-CE1A-465F-ACAE-5B7C3FD69BA8}" type="datetime1">
              <a:rPr lang="en-US" smtClean="0"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AB19-4C3F-402B-A5C5-E01BBDFC2171}" type="datetime1">
              <a:rPr lang="en-US" smtClean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C9271-707F-434B-BDD9-37F7452C4CFE}" type="datetime1">
              <a:rPr lang="en-US" smtClean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0882-BC89-434E-8A50-A97F55C8DBFA}" type="datetime1">
              <a:rPr lang="en-US" smtClean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62DE-0623-47C1-8C27-CF2F81B5BFAB}" type="datetime1">
              <a:rPr lang="en-US" smtClean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37EDE-EB1D-4C4B-8D51-B1FC58D1B821}" type="datetime1">
              <a:rPr lang="en-US" smtClean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F97B0-9DDF-4400-A0CA-62747617846B}" type="datetime1">
              <a:rPr lang="en-US" smtClean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BFB90-112E-4248-B7A4-8C8C6F5918D1}" type="datetime1">
              <a:rPr lang="en-US" smtClean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1746D-F35B-4429-8A55-E7AC15DB0021}" type="datetime1">
              <a:rPr lang="en-US" smtClean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82082-AC8B-450A-84BC-AF25CF75D680}" type="datetime1">
              <a:rPr lang="en-US" smtClean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E50E9-7087-4F64-9D42-F5E3A3264683}" type="datetime1">
              <a:rPr lang="en-US" smtClean="0"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17E0-7A29-4EEA-B954-652CD25B4A3B}" type="datetime1">
              <a:rPr lang="en-US" smtClean="0"/>
              <a:t>12/11/2017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1E5C-B404-4FC4-A361-5768032557CF}" type="datetime1">
              <a:rPr lang="en-US" smtClean="0"/>
              <a:t>12/11/2017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C34F3-0DF9-4B2D-B334-0B16F2281EE2}" type="datetime1">
              <a:rPr lang="en-US" smtClean="0"/>
              <a:t>12/11/2017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64100-673E-4628-BB9E-14A3FACDD653}" type="datetime1">
              <a:rPr lang="en-US" smtClean="0"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FFAFE-C547-492A-9C66-B9B876EEDDBA}" type="datetime1">
              <a:rPr lang="en-US" smtClean="0"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9CD8C7-7F78-43F0-A0B6-8A0F8B554625}" type="datetime1">
              <a:rPr lang="en-US" smtClean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4D3429-4C3B-410A-B844-A8743E5C11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Financial Information Systems</a:t>
            </a:r>
            <a:br>
              <a:rPr lang="en-US" cap="none" dirty="0"/>
            </a:br>
            <a:r>
              <a:rPr lang="en-US" cap="none" dirty="0"/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B90A2BB-112D-4349-B19C-7655E51201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cap="none" dirty="0"/>
              <a:t>Akhil Gupta</a:t>
            </a:r>
          </a:p>
          <a:p>
            <a:r>
              <a:rPr lang="en-US" cap="none" dirty="0" err="1"/>
              <a:t>Asmita</a:t>
            </a:r>
            <a:r>
              <a:rPr lang="en-US" cap="none" dirty="0"/>
              <a:t> Kumar</a:t>
            </a:r>
          </a:p>
          <a:p>
            <a:r>
              <a:rPr lang="en-US" cap="none" dirty="0"/>
              <a:t>Kunal Sharma</a:t>
            </a:r>
          </a:p>
          <a:p>
            <a:r>
              <a:rPr lang="en-US" cap="none" dirty="0"/>
              <a:t>Siddharth Dixit</a:t>
            </a:r>
          </a:p>
          <a:p>
            <a:r>
              <a:rPr lang="en-US" cap="none" dirty="0"/>
              <a:t>Trisha Chandra</a:t>
            </a:r>
          </a:p>
        </p:txBody>
      </p:sp>
    </p:spTree>
    <p:extLst>
      <p:ext uri="{BB962C8B-B14F-4D97-AF65-F5344CB8AC3E}">
        <p14:creationId xmlns:p14="http://schemas.microsoft.com/office/powerpoint/2010/main" val="147835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7ED837-572A-4BEE-AB0D-41F0F6FB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561975"/>
          </a:xfrm>
        </p:spPr>
        <p:txBody>
          <a:bodyPr>
            <a:normAutofit fontScale="90000"/>
          </a:bodyPr>
          <a:lstStyle/>
          <a:p>
            <a:r>
              <a:rPr lang="en-US" dirty="0"/>
              <a:t>Investment in Bonds</a:t>
            </a:r>
            <a:br>
              <a:rPr lang="en-US" dirty="0"/>
            </a:br>
            <a:r>
              <a:rPr lang="en-US" sz="1400" dirty="0"/>
              <a:t>- US treasury bonds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54841E-C045-4A62-A076-88DE79C13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410199" cy="3649133"/>
          </a:xfrm>
          <a:ln w="31750">
            <a:solidFill>
              <a:schemeClr val="tx1"/>
            </a:solidFill>
          </a:ln>
          <a:effectLst>
            <a:softEdge rad="0"/>
          </a:effectLst>
        </p:spPr>
        <p:txBody>
          <a:bodyPr/>
          <a:lstStyle/>
          <a:p>
            <a:pPr marL="0" indent="0">
              <a:buNone/>
            </a:pPr>
            <a:r>
              <a:rPr lang="en-US" dirty="0"/>
              <a:t>Best Performing Bond Market Segments, 4 Years</a:t>
            </a:r>
          </a:p>
          <a:p>
            <a:r>
              <a:rPr lang="en-US" dirty="0"/>
              <a:t>Emerging Markets 10.70%</a:t>
            </a:r>
          </a:p>
          <a:p>
            <a:r>
              <a:rPr lang="en-US" dirty="0"/>
              <a:t>High Yield 10.36%</a:t>
            </a:r>
          </a:p>
          <a:p>
            <a:r>
              <a:rPr lang="en-US" dirty="0"/>
              <a:t>Investment-Grade Corporates (all maturities) 10.57%</a:t>
            </a:r>
          </a:p>
          <a:p>
            <a:r>
              <a:rPr lang="en-US" dirty="0"/>
              <a:t>Long-Term Corporate Bonds 8.69%</a:t>
            </a:r>
          </a:p>
          <a:p>
            <a:r>
              <a:rPr lang="en-US" dirty="0"/>
              <a:t>Long-Term Government Bonds 6.99%</a:t>
            </a:r>
          </a:p>
          <a:p>
            <a:r>
              <a:rPr lang="en-US" dirty="0"/>
              <a:t>Barclays U.S. Aggregate Bond Index 4.12%</a:t>
            </a:r>
          </a:p>
          <a:p>
            <a:r>
              <a:rPr lang="en-US" dirty="0"/>
              <a:t>S&amp;P 500 Index 15.70%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9D68827-F211-48D9-87D1-6B15F9439D28}"/>
              </a:ext>
            </a:extLst>
          </p:cNvPr>
          <p:cNvSpPr/>
          <p:nvPr/>
        </p:nvSpPr>
        <p:spPr>
          <a:xfrm>
            <a:off x="1003177" y="4243526"/>
            <a:ext cx="4003829" cy="27520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6DA6F1AA-29AC-49DA-9DEB-4A37A400AC09}"/>
              </a:ext>
            </a:extLst>
          </p:cNvPr>
          <p:cNvSpPr txBox="1">
            <a:spLocks/>
          </p:cNvSpPr>
          <p:nvPr/>
        </p:nvSpPr>
        <p:spPr>
          <a:xfrm>
            <a:off x="7096125" y="983192"/>
            <a:ext cx="4162425" cy="359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/>
              <a:t>Return for </a:t>
            </a:r>
            <a:r>
              <a:rPr lang="en-US" sz="2400" dirty="0" smtClean="0"/>
              <a:t>5 </a:t>
            </a:r>
            <a:r>
              <a:rPr lang="en-US" sz="2400" dirty="0"/>
              <a:t>years : $ </a:t>
            </a:r>
            <a:r>
              <a:rPr lang="en-US" sz="2400" dirty="0" smtClean="0"/>
              <a:t>606.04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79902047-9936-4A4C-B540-AE6FDDB13EE5}"/>
              </a:ext>
            </a:extLst>
          </p:cNvPr>
          <p:cNvSpPr txBox="1">
            <a:spLocks/>
          </p:cNvSpPr>
          <p:nvPr/>
        </p:nvSpPr>
        <p:spPr>
          <a:xfrm>
            <a:off x="7096125" y="1526118"/>
            <a:ext cx="4162425" cy="359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/>
              <a:t>Return for 3 months : $ </a:t>
            </a:r>
            <a:r>
              <a:rPr lang="en-US" sz="2400" dirty="0" smtClean="0"/>
              <a:t>42.80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F71A825-3D81-4D08-AA29-E1C7E74F40E8}"/>
              </a:ext>
            </a:extLst>
          </p:cNvPr>
          <p:cNvSpPr/>
          <p:nvPr/>
        </p:nvSpPr>
        <p:spPr>
          <a:xfrm>
            <a:off x="7096125" y="676275"/>
            <a:ext cx="3876675" cy="4953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6C637AD-5E4F-404A-9A21-D4FF544D7BD8}"/>
              </a:ext>
            </a:extLst>
          </p:cNvPr>
          <p:cNvSpPr/>
          <p:nvPr/>
        </p:nvSpPr>
        <p:spPr>
          <a:xfrm>
            <a:off x="7096125" y="1278468"/>
            <a:ext cx="3876675" cy="4953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E3B79B77-B3B2-41F0-B394-7B1B0FEBF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515" y="2744260"/>
            <a:ext cx="3126085" cy="27456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8D60FF7-58B4-41A2-A9D7-C0C6BD1889ED}"/>
              </a:ext>
            </a:extLst>
          </p:cNvPr>
          <p:cNvSpPr/>
          <p:nvPr/>
        </p:nvSpPr>
        <p:spPr>
          <a:xfrm>
            <a:off x="6413377" y="2142067"/>
            <a:ext cx="5569074" cy="36491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A8B00EF-A4A6-4111-892C-8CD2B1FC7AF3}"/>
              </a:ext>
            </a:extLst>
          </p:cNvPr>
          <p:cNvSpPr txBox="1"/>
          <p:nvPr/>
        </p:nvSpPr>
        <p:spPr>
          <a:xfrm>
            <a:off x="6627515" y="2313518"/>
            <a:ext cx="1154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Risk: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B281BEB-C91F-4E0F-9816-E7958C37BE85}"/>
              </a:ext>
            </a:extLst>
          </p:cNvPr>
          <p:cNvSpPr txBox="1"/>
          <p:nvPr/>
        </p:nvSpPr>
        <p:spPr>
          <a:xfrm>
            <a:off x="10048875" y="2744260"/>
            <a:ext cx="1552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Value of a one dollar or one basis point annuity </a:t>
            </a:r>
            <a:r>
              <a:rPr lang="en-US" dirty="0"/>
              <a:t>(PV01): </a:t>
            </a:r>
            <a:r>
              <a:rPr lang="en-US" sz="1400" dirty="0"/>
              <a:t>0.00027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354" y="2209440"/>
            <a:ext cx="4872215" cy="351438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601450" y="6357569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01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7ED837-572A-4BEE-AB0D-41F0F6FB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561975"/>
          </a:xfrm>
        </p:spPr>
        <p:txBody>
          <a:bodyPr>
            <a:normAutofit fontScale="90000"/>
          </a:bodyPr>
          <a:lstStyle/>
          <a:p>
            <a:r>
              <a:rPr lang="en-US" dirty="0"/>
              <a:t>Capital Asset Pricing model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DFE72761-711C-414F-817D-B05088D6E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2" y="1266826"/>
            <a:ext cx="9167813" cy="51103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DEE9BB4-04D8-4780-9C99-797252B25FCD}"/>
              </a:ext>
            </a:extLst>
          </p:cNvPr>
          <p:cNvSpPr/>
          <p:nvPr/>
        </p:nvSpPr>
        <p:spPr>
          <a:xfrm>
            <a:off x="2933700" y="3810000"/>
            <a:ext cx="1066800" cy="30479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CFE2481-D1C2-438D-AC63-09466E6F7822}"/>
              </a:ext>
            </a:extLst>
          </p:cNvPr>
          <p:cNvSpPr/>
          <p:nvPr/>
        </p:nvSpPr>
        <p:spPr>
          <a:xfrm>
            <a:off x="2933700" y="4057650"/>
            <a:ext cx="1066800" cy="30479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09644" y="6377176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7ED837-572A-4BEE-AB0D-41F0F6FB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5619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Fama-french</a:t>
            </a:r>
            <a:r>
              <a:rPr lang="en-US" dirty="0"/>
              <a:t>: three factor model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130288F2-7AC2-4DE0-B825-FD7977B2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570747"/>
            <a:ext cx="7972424" cy="47631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9A8BB0D-2C89-4845-9BC5-DA11E2D3AEC3}"/>
              </a:ext>
            </a:extLst>
          </p:cNvPr>
          <p:cNvSpPr/>
          <p:nvPr/>
        </p:nvSpPr>
        <p:spPr>
          <a:xfrm>
            <a:off x="2247900" y="3857073"/>
            <a:ext cx="1066800" cy="107687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18788" y="63339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99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7ED837-572A-4BEE-AB0D-41F0F6FB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561975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Comparison of Models</a:t>
            </a:r>
          </a:p>
        </p:txBody>
      </p:sp>
      <p:pic>
        <p:nvPicPr>
          <p:cNvPr id="7" name="Picture 6" descr="A close up of a screen&#10;&#10;Description generated with very high confidence">
            <a:extLst>
              <a:ext uri="{FF2B5EF4-FFF2-40B4-BE49-F238E27FC236}">
                <a16:creationId xmlns:a16="http://schemas.microsoft.com/office/drawing/2014/main" xmlns="" id="{2F490574-1BAF-49A0-BF20-100941091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089" y="3115394"/>
            <a:ext cx="6972300" cy="107632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83664731-E24B-4AC2-A1D0-F0A39C279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267094"/>
            <a:ext cx="3933824" cy="4460846"/>
          </a:xfrm>
          <a:ln w="31750">
            <a:solidFill>
              <a:schemeClr val="tx1"/>
            </a:solidFill>
          </a:ln>
          <a:effectLst>
            <a:softEdge rad="0"/>
          </a:effectLst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FF is better than CAPM since it takes more factors into consideration.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Additional factors are statistically significant.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Adjusted R-squared is better for </a:t>
            </a:r>
            <a:r>
              <a:rPr lang="en-US" dirty="0" err="1"/>
              <a:t>Fama</a:t>
            </a:r>
            <a:r>
              <a:rPr lang="en-US" dirty="0"/>
              <a:t>-French which shows we are not penalized for adding additional factors.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Beta is lower for </a:t>
            </a:r>
            <a:r>
              <a:rPr lang="en-US" dirty="0" err="1"/>
              <a:t>Fama</a:t>
            </a:r>
            <a:r>
              <a:rPr lang="en-US" dirty="0"/>
              <a:t>-French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40805" y="6355207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44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7ED837-572A-4BEE-AB0D-41F0F6FB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561975"/>
          </a:xfrm>
        </p:spPr>
        <p:txBody>
          <a:bodyPr>
            <a:normAutofit fontScale="90000"/>
          </a:bodyPr>
          <a:lstStyle/>
          <a:p>
            <a:r>
              <a:rPr lang="en-US" dirty="0"/>
              <a:t>Variance Co-variance matrix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83664731-E24B-4AC2-A1D0-F0A39C279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977" y="1502223"/>
            <a:ext cx="4343398" cy="742949"/>
          </a:xfrm>
          <a:ln w="31750">
            <a:solidFill>
              <a:schemeClr val="tx1"/>
            </a:solidFill>
          </a:ln>
          <a:effectLst>
            <a:softEdge rad="0"/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Portfolio Annualized Standard deviation is 16.51 %</a:t>
            </a:r>
          </a:p>
        </p:txBody>
      </p:sp>
      <p:pic>
        <p:nvPicPr>
          <p:cNvPr id="6" name="Picture 5" descr="/Users/Asmita/Desktop/Screen Shot 2017-12-09 at 9.16.28 PM.png">
            <a:extLst>
              <a:ext uri="{FF2B5EF4-FFF2-40B4-BE49-F238E27FC236}">
                <a16:creationId xmlns:a16="http://schemas.microsoft.com/office/drawing/2014/main" xmlns="" id="{5ABAC1FB-342B-4317-9B24-09D3E0FBD7C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502223"/>
            <a:ext cx="6423819" cy="213905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79A7A247-30C0-4A3F-B8FE-6A51B3585D07}"/>
              </a:ext>
            </a:extLst>
          </p:cNvPr>
          <p:cNvSpPr txBox="1">
            <a:spLocks/>
          </p:cNvSpPr>
          <p:nvPr/>
        </p:nvSpPr>
        <p:spPr>
          <a:xfrm>
            <a:off x="685801" y="4302573"/>
            <a:ext cx="11077574" cy="742949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When </a:t>
            </a:r>
            <a:r>
              <a:rPr lang="en-US" dirty="0"/>
              <a:t>we add assets that are not perfectly correlated with the securities in our portfolio,# the overall risk of the portfolio decreases.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487791" y="6364351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40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7ED837-572A-4BEE-AB0D-41F0F6FB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561975"/>
          </a:xfrm>
        </p:spPr>
        <p:txBody>
          <a:bodyPr>
            <a:normAutofit fontScale="90000"/>
          </a:bodyPr>
          <a:lstStyle/>
          <a:p>
            <a:r>
              <a:rPr lang="en-US" dirty="0"/>
              <a:t> Value at Risk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83664731-E24B-4AC2-A1D0-F0A39C279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79083"/>
            <a:ext cx="5667375" cy="1894790"/>
          </a:xfrm>
          <a:ln w="31750">
            <a:solidFill>
              <a:schemeClr val="tx1"/>
            </a:solidFill>
          </a:ln>
          <a:effectLst>
            <a:softEdge rad="0"/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# 1% Significance level </a:t>
            </a:r>
            <a:r>
              <a:rPr lang="en-US" sz="2800" dirty="0" err="1"/>
              <a:t>VaR</a:t>
            </a:r>
            <a:r>
              <a:rPr lang="en-US" sz="2800" dirty="0"/>
              <a:t> : $ 1000</a:t>
            </a:r>
          </a:p>
          <a:p>
            <a:pPr marL="0" indent="0">
              <a:buNone/>
            </a:pPr>
            <a:r>
              <a:rPr lang="en-US" sz="2800" dirty="0"/>
              <a:t># 5% Significance level </a:t>
            </a:r>
            <a:r>
              <a:rPr lang="en-US" sz="2800" dirty="0" err="1"/>
              <a:t>VaR</a:t>
            </a:r>
            <a:r>
              <a:rPr lang="en-US" sz="2800" dirty="0"/>
              <a:t> : $ 628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D8FA9BC-A63E-4F46-90B7-328FF2111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379083"/>
            <a:ext cx="4762238" cy="189479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30B02A9E-86DC-4F60-AC58-24D9B32E08EC}"/>
              </a:ext>
            </a:extLst>
          </p:cNvPr>
          <p:cNvSpPr txBox="1">
            <a:spLocks/>
          </p:cNvSpPr>
          <p:nvPr/>
        </p:nvSpPr>
        <p:spPr>
          <a:xfrm>
            <a:off x="619125" y="4265158"/>
            <a:ext cx="5667375" cy="189479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#Historical Expected Shortfall: $ 4644</a:t>
            </a:r>
          </a:p>
          <a:p>
            <a:pPr marL="0" indent="0">
              <a:buNone/>
            </a:pPr>
            <a:r>
              <a:rPr lang="en-US" sz="2800" dirty="0"/>
              <a:t># 5% 1-Day Historical ES: $ 3366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3899B2B-2D57-413A-B6E6-E750460D7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437" y="4214806"/>
            <a:ext cx="5087938" cy="194514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487791" y="6382639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EB61DF4-483C-49F9-9581-D5D47EEEA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609600"/>
            <a:ext cx="10869563" cy="57048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15A0422-A7CB-43AA-B724-712A6C932E29}"/>
              </a:ext>
            </a:extLst>
          </p:cNvPr>
          <p:cNvSpPr/>
          <p:nvPr/>
        </p:nvSpPr>
        <p:spPr>
          <a:xfrm>
            <a:off x="5740774" y="3244334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1.628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55364" y="6382639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68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7ED837-572A-4BEE-AB0D-41F0F6FB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561975"/>
          </a:xfrm>
        </p:spPr>
        <p:txBody>
          <a:bodyPr>
            <a:normAutofit fontScale="90000"/>
          </a:bodyPr>
          <a:lstStyle/>
          <a:p>
            <a:r>
              <a:rPr lang="en-US" dirty="0"/>
              <a:t>Options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83664731-E24B-4AC2-A1D0-F0A39C279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1" y="1387922"/>
            <a:ext cx="8486773" cy="3079303"/>
          </a:xfrm>
          <a:ln w="31750">
            <a:solidFill>
              <a:schemeClr val="tx1"/>
            </a:solidFill>
          </a:ln>
          <a:effectLst>
            <a:softEdge rad="0"/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Proctor &amp; Gamble</a:t>
            </a:r>
          </a:p>
          <a:p>
            <a:r>
              <a:rPr lang="en-US" dirty="0"/>
              <a:t>Value Date: 11</a:t>
            </a:r>
            <a:r>
              <a:rPr lang="en-US" baseline="30000" dirty="0"/>
              <a:t>th</a:t>
            </a:r>
            <a:r>
              <a:rPr lang="en-US" dirty="0"/>
              <a:t> November ‘17</a:t>
            </a:r>
          </a:p>
          <a:p>
            <a:r>
              <a:rPr lang="en-US" dirty="0"/>
              <a:t>Expiry Date: 16</a:t>
            </a:r>
            <a:r>
              <a:rPr lang="en-US" baseline="30000" dirty="0"/>
              <a:t>th</a:t>
            </a:r>
            <a:r>
              <a:rPr lang="en-US" dirty="0"/>
              <a:t> February ’18</a:t>
            </a:r>
          </a:p>
          <a:p>
            <a:r>
              <a:rPr lang="en-US" dirty="0"/>
              <a:t>Historical Volatility from 2013-2017: 5.371</a:t>
            </a:r>
          </a:p>
          <a:p>
            <a:r>
              <a:rPr lang="en-US" dirty="0"/>
              <a:t>Black Scholes Output:</a:t>
            </a:r>
          </a:p>
          <a:p>
            <a:r>
              <a:rPr lang="en-US" dirty="0"/>
              <a:t>Current Stock Price: 90.37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402CBAAE-7921-486C-8A81-88800670C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506020"/>
              </p:ext>
            </p:extLst>
          </p:nvPr>
        </p:nvGraphicFramePr>
        <p:xfrm>
          <a:off x="857252" y="4913818"/>
          <a:ext cx="84867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89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289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289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Options Pricing Model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$90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$95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Call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$74.17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$73.72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Put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$73.51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$78.05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27932" y="6391783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14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7ED837-572A-4BEE-AB0D-41F0F6FB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561975"/>
          </a:xfrm>
        </p:spPr>
        <p:txBody>
          <a:bodyPr>
            <a:normAutofit fontScale="90000"/>
          </a:bodyPr>
          <a:lstStyle/>
          <a:p>
            <a:r>
              <a:rPr lang="en-US" dirty="0"/>
              <a:t>Options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83664731-E24B-4AC2-A1D0-F0A39C279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1" y="1387922"/>
            <a:ext cx="8486773" cy="3079303"/>
          </a:xfrm>
          <a:ln w="31750">
            <a:solidFill>
              <a:schemeClr val="tx1"/>
            </a:solidFill>
          </a:ln>
          <a:effectLst>
            <a:softEdge rad="0"/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Proctor &amp; Gamble</a:t>
            </a:r>
          </a:p>
          <a:p>
            <a:r>
              <a:rPr lang="en-US" dirty="0"/>
              <a:t>Value Date: 11</a:t>
            </a:r>
            <a:r>
              <a:rPr lang="en-US" baseline="30000" dirty="0"/>
              <a:t>th</a:t>
            </a:r>
            <a:r>
              <a:rPr lang="en-US" dirty="0"/>
              <a:t> November ‘17</a:t>
            </a:r>
          </a:p>
          <a:p>
            <a:r>
              <a:rPr lang="en-US" dirty="0"/>
              <a:t>Expiry Date: 16</a:t>
            </a:r>
            <a:r>
              <a:rPr lang="en-US" baseline="30000" dirty="0"/>
              <a:t>th</a:t>
            </a:r>
            <a:r>
              <a:rPr lang="en-US" dirty="0"/>
              <a:t> February ’18</a:t>
            </a:r>
          </a:p>
          <a:p>
            <a:r>
              <a:rPr lang="en-US" dirty="0"/>
              <a:t>Historical Volatility from 2013-2017: 5.371</a:t>
            </a:r>
          </a:p>
          <a:p>
            <a:r>
              <a:rPr lang="en-US" dirty="0"/>
              <a:t>Black Scholes Output:</a:t>
            </a:r>
          </a:p>
          <a:p>
            <a:r>
              <a:rPr lang="en-US" dirty="0"/>
              <a:t>Current Stock Price: 90.37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402CBAAE-7921-486C-8A81-88800670CE8A}"/>
              </a:ext>
            </a:extLst>
          </p:cNvPr>
          <p:cNvGraphicFramePr>
            <a:graphicFrameLocks noGrp="1"/>
          </p:cNvGraphicFramePr>
          <p:nvPr/>
        </p:nvGraphicFramePr>
        <p:xfrm>
          <a:off x="857252" y="4913818"/>
          <a:ext cx="84867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89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289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289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Options Pricing Model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$90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$95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Call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$74.17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$73.72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Put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$73.51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$78.05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18788" y="6382639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2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7ED837-572A-4BEE-AB0D-41F0F6FB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561975"/>
          </a:xfrm>
        </p:spPr>
        <p:txBody>
          <a:bodyPr>
            <a:normAutofit fontScale="90000"/>
          </a:bodyPr>
          <a:lstStyle/>
          <a:p>
            <a:r>
              <a:rPr lang="en-US" dirty="0"/>
              <a:t>Options Simulation: 3 Months From Now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A16D835-484F-4231-8738-732C3B5210DC}"/>
              </a:ext>
            </a:extLst>
          </p:cNvPr>
          <p:cNvSpPr txBox="1">
            <a:spLocks/>
          </p:cNvSpPr>
          <p:nvPr/>
        </p:nvSpPr>
        <p:spPr>
          <a:xfrm>
            <a:off x="876510" y="1478568"/>
            <a:ext cx="3097798" cy="773567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925F2908-8B42-4118-84FA-381658957AE6}"/>
              </a:ext>
            </a:extLst>
          </p:cNvPr>
          <p:cNvSpPr txBox="1">
            <a:spLocks/>
          </p:cNvSpPr>
          <p:nvPr/>
        </p:nvSpPr>
        <p:spPr>
          <a:xfrm>
            <a:off x="4586992" y="1443665"/>
            <a:ext cx="3208516" cy="773567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90B8404-5B36-40C5-AC00-AE79E9377837}"/>
              </a:ext>
            </a:extLst>
          </p:cNvPr>
          <p:cNvSpPr txBox="1">
            <a:spLocks/>
          </p:cNvSpPr>
          <p:nvPr/>
        </p:nvSpPr>
        <p:spPr>
          <a:xfrm>
            <a:off x="8171268" y="1444084"/>
            <a:ext cx="3208516" cy="773567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58E62BDF-9BA2-4993-90EE-4887589FAB49}"/>
              </a:ext>
            </a:extLst>
          </p:cNvPr>
          <p:cNvSpPr txBox="1">
            <a:spLocks/>
          </p:cNvSpPr>
          <p:nvPr/>
        </p:nvSpPr>
        <p:spPr>
          <a:xfrm>
            <a:off x="876510" y="5861616"/>
            <a:ext cx="3097798" cy="773567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D430FE70-364E-4E01-83A1-8B95DC48F549}"/>
              </a:ext>
            </a:extLst>
          </p:cNvPr>
          <p:cNvSpPr txBox="1">
            <a:spLocks/>
          </p:cNvSpPr>
          <p:nvPr/>
        </p:nvSpPr>
        <p:spPr>
          <a:xfrm>
            <a:off x="4586992" y="5861616"/>
            <a:ext cx="3208516" cy="773567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CBBAEDE0-EF62-4058-B55C-71157DD970CE}"/>
              </a:ext>
            </a:extLst>
          </p:cNvPr>
          <p:cNvSpPr txBox="1">
            <a:spLocks/>
          </p:cNvSpPr>
          <p:nvPr/>
        </p:nvSpPr>
        <p:spPr>
          <a:xfrm>
            <a:off x="8171267" y="5861616"/>
            <a:ext cx="3208515" cy="773567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52D9B82-ABE6-4178-84CB-8F5E711B7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10" y="2532345"/>
            <a:ext cx="3097798" cy="32162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1B1A319-AD3C-43CF-8417-445EB08C1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992" y="2532345"/>
            <a:ext cx="3208516" cy="32162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AC96623-A5DC-4FD3-8656-8F140A170A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268" y="2532344"/>
            <a:ext cx="3221815" cy="3216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DF6F77B-396E-44FA-ABCB-E669065163C4}"/>
              </a:ext>
            </a:extLst>
          </p:cNvPr>
          <p:cNvSpPr/>
          <p:nvPr/>
        </p:nvSpPr>
        <p:spPr>
          <a:xfrm>
            <a:off x="1527308" y="1686048"/>
            <a:ext cx="1581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1. Covered Call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0F22729-2DB1-41F1-A124-C61F41BD8AFA}"/>
              </a:ext>
            </a:extLst>
          </p:cNvPr>
          <p:cNvSpPr/>
          <p:nvPr/>
        </p:nvSpPr>
        <p:spPr>
          <a:xfrm>
            <a:off x="5302557" y="1686048"/>
            <a:ext cx="1787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2. Protective Put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9FE5E07F-7166-4D7E-9FAD-C3A819821698}"/>
              </a:ext>
            </a:extLst>
          </p:cNvPr>
          <p:cNvSpPr/>
          <p:nvPr/>
        </p:nvSpPr>
        <p:spPr>
          <a:xfrm>
            <a:off x="9223368" y="1645782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3. CC + PP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3592C83-FAB8-4554-801F-197726EA8908}"/>
              </a:ext>
            </a:extLst>
          </p:cNvPr>
          <p:cNvSpPr/>
          <p:nvPr/>
        </p:nvSpPr>
        <p:spPr>
          <a:xfrm>
            <a:off x="1018517" y="6063733"/>
            <a:ext cx="281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1.67% Return, $83.46 Profit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01AFCDC-0233-4DA1-902B-3F8D163DB98D}"/>
              </a:ext>
            </a:extLst>
          </p:cNvPr>
          <p:cNvSpPr/>
          <p:nvPr/>
        </p:nvSpPr>
        <p:spPr>
          <a:xfrm>
            <a:off x="5441108" y="6063312"/>
            <a:ext cx="1500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0.23% Return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5440C0B-6E33-40C0-A2E9-62285761441A}"/>
              </a:ext>
            </a:extLst>
          </p:cNvPr>
          <p:cNvSpPr/>
          <p:nvPr/>
        </p:nvSpPr>
        <p:spPr>
          <a:xfrm>
            <a:off x="8999973" y="6063312"/>
            <a:ext cx="1564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0.277% Return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40833" y="6432644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36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84C34B-F0B4-40F5-A692-D6DD5BD46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381001"/>
            <a:ext cx="10131425" cy="8382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A4C9EB-6F04-4B25-885A-40EF35797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1456267"/>
            <a:ext cx="3788544" cy="2900450"/>
          </a:xfrm>
        </p:spPr>
        <p:txBody>
          <a:bodyPr/>
          <a:lstStyle/>
          <a:p>
            <a:r>
              <a:rPr lang="en-US" dirty="0"/>
              <a:t>$ 50 K for investment among Stocks, Bonds and </a:t>
            </a:r>
            <a:r>
              <a:rPr lang="en-US" dirty="0" smtClean="0"/>
              <a:t>Options</a:t>
            </a:r>
            <a:endParaRPr lang="en-US" dirty="0"/>
          </a:p>
          <a:p>
            <a:r>
              <a:rPr lang="en-US" dirty="0"/>
              <a:t>Optimize Returns keeping Moderate Risk</a:t>
            </a:r>
          </a:p>
          <a:p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xmlns="" id="{43E8525E-90E3-4FAD-83AD-EC3ACE9043E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57012768"/>
              </p:ext>
            </p:extLst>
          </p:nvPr>
        </p:nvGraphicFramePr>
        <p:xfrm>
          <a:off x="4619626" y="1456267"/>
          <a:ext cx="6886572" cy="251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5524">
                  <a:extLst>
                    <a:ext uri="{9D8B030D-6E8A-4147-A177-3AD203B41FA5}">
                      <a16:colId xmlns:a16="http://schemas.microsoft.com/office/drawing/2014/main" xmlns="" val="2009190498"/>
                    </a:ext>
                  </a:extLst>
                </a:gridCol>
                <a:gridCol w="2295524">
                  <a:extLst>
                    <a:ext uri="{9D8B030D-6E8A-4147-A177-3AD203B41FA5}">
                      <a16:colId xmlns:a16="http://schemas.microsoft.com/office/drawing/2014/main" xmlns="" val="3293893097"/>
                    </a:ext>
                  </a:extLst>
                </a:gridCol>
                <a:gridCol w="2295524">
                  <a:extLst>
                    <a:ext uri="{9D8B030D-6E8A-4147-A177-3AD203B41FA5}">
                      <a16:colId xmlns:a16="http://schemas.microsoft.com/office/drawing/2014/main" xmlns="" val="194976383"/>
                    </a:ext>
                  </a:extLst>
                </a:gridCol>
              </a:tblGrid>
              <a:tr h="629810">
                <a:tc>
                  <a:txBody>
                    <a:bodyPr/>
                    <a:lstStyle/>
                    <a:p>
                      <a:r>
                        <a:rPr lang="en-US" sz="2800" dirty="0"/>
                        <a:t>Portfolio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Return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Risk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79314879"/>
                  </a:ext>
                </a:extLst>
              </a:tr>
              <a:tr h="62981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Bonds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rgbClr val="FF0000"/>
                          </a:solidFill>
                        </a:rPr>
                        <a:t>Low</a:t>
                      </a:r>
                      <a:endParaRPr 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73079199"/>
                  </a:ext>
                </a:extLst>
              </a:tr>
              <a:tr h="62981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Asset Portfolio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FFFF00"/>
                          </a:solidFill>
                        </a:rPr>
                        <a:t>Moderate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87811214"/>
                  </a:ext>
                </a:extLst>
              </a:tr>
              <a:tr h="62981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Options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FFFF00"/>
                          </a:solidFill>
                        </a:rPr>
                        <a:t>Moderate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63231159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6198" y="637349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71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7ED837-572A-4BEE-AB0D-41F0F6FB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561975"/>
          </a:xfrm>
        </p:spPr>
        <p:txBody>
          <a:bodyPr>
            <a:normAutofit fontScale="90000"/>
          </a:bodyPr>
          <a:lstStyle/>
          <a:p>
            <a:r>
              <a:rPr lang="en-US" dirty="0"/>
              <a:t>Stocks Simulation : Things Look Good!	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A16D835-484F-4231-8738-732C3B5210DC}"/>
              </a:ext>
            </a:extLst>
          </p:cNvPr>
          <p:cNvSpPr txBox="1">
            <a:spLocks/>
          </p:cNvSpPr>
          <p:nvPr/>
        </p:nvSpPr>
        <p:spPr>
          <a:xfrm>
            <a:off x="685801" y="1254860"/>
            <a:ext cx="10503272" cy="773567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DF6F77B-396E-44FA-ABCB-E669065163C4}"/>
              </a:ext>
            </a:extLst>
          </p:cNvPr>
          <p:cNvSpPr/>
          <p:nvPr/>
        </p:nvSpPr>
        <p:spPr>
          <a:xfrm>
            <a:off x="927024" y="1392428"/>
            <a:ext cx="8473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1% and 5% VARs for Visa, United Healthcare and S&amp;P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9D03DD0-E831-40BA-8176-97C621883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228060"/>
            <a:ext cx="3074927" cy="31513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64BFE53-A65F-485C-90B7-17F386B5E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114" y="2228060"/>
            <a:ext cx="2983489" cy="31513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F349A000-997C-42DE-854B-5893764201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1" y="2228060"/>
            <a:ext cx="3035672" cy="3151372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ABA8D53A-583A-45B6-BF5F-060ABB4FA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151776"/>
              </p:ext>
            </p:extLst>
          </p:nvPr>
        </p:nvGraphicFramePr>
        <p:xfrm>
          <a:off x="685801" y="5603140"/>
          <a:ext cx="307492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74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374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Visa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VAR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1%ile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94.18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5%ile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99.37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32ABDFB8-57D4-47DD-93B1-4B958DD45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937407"/>
              </p:ext>
            </p:extLst>
          </p:nvPr>
        </p:nvGraphicFramePr>
        <p:xfrm>
          <a:off x="4349114" y="5603140"/>
          <a:ext cx="29851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9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782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UNH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VAR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1%ile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180.87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5%ile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193.03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xmlns="" id="{4FB56A5A-63CD-4B4E-BFD2-F3E20FEF7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24663"/>
              </p:ext>
            </p:extLst>
          </p:nvPr>
        </p:nvGraphicFramePr>
        <p:xfrm>
          <a:off x="8151311" y="5603140"/>
          <a:ext cx="30356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2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794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S&amp;P 500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VAR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1%ile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2517.9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5%ile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2564.75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6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7ED837-572A-4BEE-AB0D-41F0F6FB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561975"/>
          </a:xfrm>
        </p:spPr>
        <p:txBody>
          <a:bodyPr>
            <a:normAutofit fontScale="90000"/>
          </a:bodyPr>
          <a:lstStyle/>
          <a:p>
            <a:r>
              <a:rPr lang="en-US" dirty="0"/>
              <a:t>Final Return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258DBCD6-033C-4350-976D-91FFF13393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0228133"/>
              </p:ext>
            </p:extLst>
          </p:nvPr>
        </p:nvGraphicFramePr>
        <p:xfrm>
          <a:off x="771525" y="1441578"/>
          <a:ext cx="10982326" cy="41937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89128">
                  <a:extLst>
                    <a:ext uri="{9D8B030D-6E8A-4147-A177-3AD203B41FA5}">
                      <a16:colId xmlns:a16="http://schemas.microsoft.com/office/drawing/2014/main" xmlns="" val="4008455435"/>
                    </a:ext>
                  </a:extLst>
                </a:gridCol>
                <a:gridCol w="1314047">
                  <a:extLst>
                    <a:ext uri="{9D8B030D-6E8A-4147-A177-3AD203B41FA5}">
                      <a16:colId xmlns:a16="http://schemas.microsoft.com/office/drawing/2014/main" xmlns="" val="2358238853"/>
                    </a:ext>
                  </a:extLst>
                </a:gridCol>
                <a:gridCol w="2306389">
                  <a:extLst>
                    <a:ext uri="{9D8B030D-6E8A-4147-A177-3AD203B41FA5}">
                      <a16:colId xmlns:a16="http://schemas.microsoft.com/office/drawing/2014/main" xmlns="" val="3241641237"/>
                    </a:ext>
                  </a:extLst>
                </a:gridCol>
                <a:gridCol w="917715">
                  <a:extLst>
                    <a:ext uri="{9D8B030D-6E8A-4147-A177-3AD203B41FA5}">
                      <a16:colId xmlns:a16="http://schemas.microsoft.com/office/drawing/2014/main" xmlns="" val="642400576"/>
                    </a:ext>
                  </a:extLst>
                </a:gridCol>
                <a:gridCol w="1109326">
                  <a:extLst>
                    <a:ext uri="{9D8B030D-6E8A-4147-A177-3AD203B41FA5}">
                      <a16:colId xmlns:a16="http://schemas.microsoft.com/office/drawing/2014/main" xmlns="" val="2486855551"/>
                    </a:ext>
                  </a:extLst>
                </a:gridCol>
                <a:gridCol w="1109326">
                  <a:extLst>
                    <a:ext uri="{9D8B030D-6E8A-4147-A177-3AD203B41FA5}">
                      <a16:colId xmlns:a16="http://schemas.microsoft.com/office/drawing/2014/main" xmlns="" val="1102399706"/>
                    </a:ext>
                  </a:extLst>
                </a:gridCol>
                <a:gridCol w="1236395">
                  <a:extLst>
                    <a:ext uri="{9D8B030D-6E8A-4147-A177-3AD203B41FA5}">
                      <a16:colId xmlns:a16="http://schemas.microsoft.com/office/drawing/2014/main" xmlns="" val="901696237"/>
                    </a:ext>
                  </a:extLst>
                </a:gridCol>
              </a:tblGrid>
              <a:tr h="3247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Portfolio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Bonds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Options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19439179"/>
                  </a:ext>
                </a:extLst>
              </a:tr>
              <a:tr h="6229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Visa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United Health Group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S&amp;P 500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Total MTNS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P&amp;G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12669077"/>
                  </a:ext>
                </a:extLst>
              </a:tr>
              <a:tr h="3247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Weights in %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32.98%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46.71%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0.31%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10%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10%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100%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12604705"/>
                  </a:ext>
                </a:extLst>
              </a:tr>
              <a:tr h="6229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Weights in amount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$         16,488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$                            23,356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$       156 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$      5,000 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$      5,000 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$        50,000 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2084341"/>
                  </a:ext>
                </a:extLst>
              </a:tr>
              <a:tr h="3247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Historical Return for 5 years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267.17%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12.12%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07676633"/>
                  </a:ext>
                </a:extLst>
              </a:tr>
              <a:tr h="3247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Historical VaR at 1%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$1,000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85371247"/>
                  </a:ext>
                </a:extLst>
              </a:tr>
              <a:tr h="3247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Historical VaR at 5%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$628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82854761"/>
                  </a:ext>
                </a:extLst>
              </a:tr>
              <a:tr h="3247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Historical ES at 1%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$4,644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4746892"/>
                  </a:ext>
                </a:extLst>
              </a:tr>
              <a:tr h="3247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Historical ES at 5%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$3,366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760095"/>
                  </a:ext>
                </a:extLst>
              </a:tr>
              <a:tr h="4141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Simulated Return after 3 months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2.46%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0.85 %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1.67 %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41916876"/>
                  </a:ext>
                </a:extLst>
              </a:tr>
              <a:tr h="2427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Final Return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 $ 984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$ 42.80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$ 83.5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$1,120.5 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16553003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55364" y="6410071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4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7ED837-572A-4BEE-AB0D-41F0F6FB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561975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1314D8D-D744-40B8-B9E3-F4810674A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xmlns="" id="{3BCDEF7F-E03B-4CF4-9ABB-DB59114CA1D2}"/>
              </a:ext>
            </a:extLst>
          </p:cNvPr>
          <p:cNvSpPr txBox="1">
            <a:spLocks/>
          </p:cNvSpPr>
          <p:nvPr/>
        </p:nvSpPr>
        <p:spPr>
          <a:xfrm>
            <a:off x="482769" y="1776227"/>
            <a:ext cx="11544390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Bonds have much better returns if invested for a long term. We would suggest investing in bonds for a period of 10 years.</a:t>
            </a:r>
          </a:p>
          <a:p>
            <a:r>
              <a:rPr lang="en-US" dirty="0"/>
              <a:t>We would suggest not selling the call options on expiry if PG stock price falls</a:t>
            </a:r>
          </a:p>
          <a:p>
            <a:r>
              <a:rPr lang="en-US" dirty="0"/>
              <a:t>Invest for short term, intermediate term and long term for best returns.</a:t>
            </a:r>
          </a:p>
          <a:p>
            <a:r>
              <a:rPr lang="en-US" dirty="0"/>
              <a:t>Keep changing and Investing in different companies and assets depending upon the market scenario.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73652" y="637349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Slot Machine Sound Effects-[AudioTrimmer.com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41526" y="4934842"/>
            <a:ext cx="487363" cy="487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545" y="4143822"/>
            <a:ext cx="3297936" cy="215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0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73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3" y="1863829"/>
            <a:ext cx="2009812" cy="1468800"/>
          </a:xfrm>
        </p:spPr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6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7ED837-572A-4BEE-AB0D-41F0F6FB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100" y="205418"/>
            <a:ext cx="10131425" cy="561975"/>
          </a:xfrm>
        </p:spPr>
        <p:txBody>
          <a:bodyPr>
            <a:normAutofit fontScale="90000"/>
          </a:bodyPr>
          <a:lstStyle/>
          <a:p>
            <a:r>
              <a:rPr lang="en-US" dirty="0"/>
              <a:t>Technical Analysis 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13EFB647-143E-4438-85DB-FF1D1BA83B5B}"/>
              </a:ext>
            </a:extLst>
          </p:cNvPr>
          <p:cNvSpPr txBox="1">
            <a:spLocks/>
          </p:cNvSpPr>
          <p:nvPr/>
        </p:nvSpPr>
        <p:spPr>
          <a:xfrm>
            <a:off x="622101" y="890637"/>
            <a:ext cx="10348319" cy="359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/>
              <a:t>Bollinger bands for volatility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DF7D603C-2169-44BA-B1E0-D673A6BF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86" y="1733549"/>
            <a:ext cx="5019675" cy="24759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A899F3BC-D38A-40BB-81E6-28EC05097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85" y="4315405"/>
            <a:ext cx="5063976" cy="24452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AC21B130-19AC-4CF5-8AEE-149A0AAAC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652" y="1733549"/>
            <a:ext cx="4833342" cy="24759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42AF8EBF-FB70-4F81-A62D-ACA801AC8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652" y="4315405"/>
            <a:ext cx="4833342" cy="244524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75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B1C92C3D-5932-41A3-900E-C7AC1E1BA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CAPITAL GAINS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xmlns="" id="{8727EECF-A9BE-4965-AB30-A3C4B4D84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US" dirty="0"/>
              <a:t>Stocks for VISA and UNH have very high returns for a period of 5 years</a:t>
            </a:r>
          </a:p>
          <a:p>
            <a:r>
              <a:rPr lang="en-US" dirty="0"/>
              <a:t>Visa and UNH outperformed market index and had very high returns over 5 years</a:t>
            </a:r>
          </a:p>
          <a:p>
            <a:r>
              <a:rPr lang="en-US" dirty="0"/>
              <a:t>PG did not perform too well compared to market index</a:t>
            </a:r>
          </a:p>
          <a:p>
            <a:r>
              <a:rPr lang="en-US" dirty="0"/>
              <a:t>PG’s stock prices have fallen and are expected to rise soon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72568" y="6364351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54" y="778982"/>
            <a:ext cx="7259782" cy="54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0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3EA3237-6312-4F63-A73A-D7E2F7CA0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9" y="441168"/>
            <a:ext cx="7859949" cy="597566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A5829F-B827-45D7-9D81-350DB6EE4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0087" y="450451"/>
            <a:ext cx="3706762" cy="1608124"/>
          </a:xfrm>
        </p:spPr>
        <p:txBody>
          <a:bodyPr>
            <a:normAutofit fontScale="90000"/>
          </a:bodyPr>
          <a:lstStyle/>
          <a:p>
            <a:r>
              <a:rPr lang="en-US" dirty="0"/>
              <a:t>Relative Strength Index for PG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6D2DCB-CCD4-4427-A852-A625EC0D0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7091" y="2232132"/>
            <a:ext cx="3706762" cy="3972232"/>
          </a:xfrm>
        </p:spPr>
        <p:txBody>
          <a:bodyPr>
            <a:normAutofit/>
          </a:bodyPr>
          <a:lstStyle/>
          <a:p>
            <a:r>
              <a:rPr lang="en-US" dirty="0"/>
              <a:t>RSI shows that PG stocks were oversold recently</a:t>
            </a:r>
          </a:p>
          <a:p>
            <a:r>
              <a:rPr lang="en-US" dirty="0"/>
              <a:t>Very high chance of PG stocks to bounce back</a:t>
            </a:r>
          </a:p>
          <a:p>
            <a:r>
              <a:rPr lang="en-US" dirty="0"/>
              <a:t>Good choice for investing in call options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01265" y="6377921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3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7ED837-572A-4BEE-AB0D-41F0F6FB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257175"/>
            <a:ext cx="10131425" cy="561975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Selection of Stocks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xmlns="" id="{DD8AE412-0970-44ED-86FD-FD2228A5393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729574" y="1074297"/>
          <a:ext cx="10863265" cy="1801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653">
                  <a:extLst>
                    <a:ext uri="{9D8B030D-6E8A-4147-A177-3AD203B41FA5}">
                      <a16:colId xmlns:a16="http://schemas.microsoft.com/office/drawing/2014/main" xmlns="" val="2813919462"/>
                    </a:ext>
                  </a:extLst>
                </a:gridCol>
                <a:gridCol w="2172653">
                  <a:extLst>
                    <a:ext uri="{9D8B030D-6E8A-4147-A177-3AD203B41FA5}">
                      <a16:colId xmlns:a16="http://schemas.microsoft.com/office/drawing/2014/main" xmlns="" val="455318751"/>
                    </a:ext>
                  </a:extLst>
                </a:gridCol>
                <a:gridCol w="2172653">
                  <a:extLst>
                    <a:ext uri="{9D8B030D-6E8A-4147-A177-3AD203B41FA5}">
                      <a16:colId xmlns:a16="http://schemas.microsoft.com/office/drawing/2014/main" xmlns="" val="2660692328"/>
                    </a:ext>
                  </a:extLst>
                </a:gridCol>
                <a:gridCol w="2172653">
                  <a:extLst>
                    <a:ext uri="{9D8B030D-6E8A-4147-A177-3AD203B41FA5}">
                      <a16:colId xmlns:a16="http://schemas.microsoft.com/office/drawing/2014/main" xmlns="" val="3827477387"/>
                    </a:ext>
                  </a:extLst>
                </a:gridCol>
                <a:gridCol w="2172653">
                  <a:extLst>
                    <a:ext uri="{9D8B030D-6E8A-4147-A177-3AD203B41FA5}">
                      <a16:colId xmlns:a16="http://schemas.microsoft.com/office/drawing/2014/main" xmlns="" val="1506500053"/>
                    </a:ext>
                  </a:extLst>
                </a:gridCol>
              </a:tblGrid>
              <a:tr h="23113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Stock</a:t>
                      </a:r>
                    </a:p>
                  </a:txBody>
                  <a:tcPr marL="86033" marR="86033" marT="43017" marB="43017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Visa</a:t>
                      </a:r>
                    </a:p>
                  </a:txBody>
                  <a:tcPr marL="86033" marR="86033" marT="43017" marB="43017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United Health Group</a:t>
                      </a:r>
                    </a:p>
                  </a:txBody>
                  <a:tcPr marL="86033" marR="86033" marT="43017" marB="43017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Procter and Gamble</a:t>
                      </a:r>
                    </a:p>
                  </a:txBody>
                  <a:tcPr marL="86033" marR="86033" marT="43017" marB="43017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S&amp;P 500</a:t>
                      </a:r>
                    </a:p>
                  </a:txBody>
                  <a:tcPr marL="86033" marR="86033" marT="43017" marB="4301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58061363"/>
                  </a:ext>
                </a:extLst>
              </a:tr>
              <a:tr h="23113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Beta Index</a:t>
                      </a:r>
                    </a:p>
                  </a:txBody>
                  <a:tcPr marL="86033" marR="86033" marT="43017" marB="43017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 marL="86033" marR="86033" marT="43017" marB="43017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0.54</a:t>
                      </a:r>
                    </a:p>
                  </a:txBody>
                  <a:tcPr marL="86033" marR="86033" marT="43017" marB="43017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0.48</a:t>
                      </a:r>
                    </a:p>
                  </a:txBody>
                  <a:tcPr marL="86033" marR="86033" marT="43017" marB="43017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86033" marR="86033" marT="43017" marB="4301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77834378"/>
                  </a:ext>
                </a:extLst>
              </a:tr>
              <a:tr h="23113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Standard Deviation</a:t>
                      </a:r>
                    </a:p>
                  </a:txBody>
                  <a:tcPr marL="86033" marR="86033" marT="43017" marB="43017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± 1.27</a:t>
                      </a:r>
                    </a:p>
                  </a:txBody>
                  <a:tcPr marL="86033" marR="86033" marT="43017" marB="43017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± 1.26</a:t>
                      </a:r>
                    </a:p>
                  </a:txBody>
                  <a:tcPr marL="86033" marR="86033" marT="43017" marB="43017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± 0.88</a:t>
                      </a:r>
                    </a:p>
                  </a:txBody>
                  <a:tcPr marL="86033" marR="86033" marT="43017" marB="43017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± 0.75</a:t>
                      </a:r>
                    </a:p>
                  </a:txBody>
                  <a:tcPr marL="86033" marR="86033" marT="43017" marB="4301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72413551"/>
                  </a:ext>
                </a:extLst>
              </a:tr>
              <a:tr h="23113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Variance</a:t>
                      </a:r>
                    </a:p>
                  </a:txBody>
                  <a:tcPr marL="86033" marR="86033" marT="43017" marB="43017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1.628</a:t>
                      </a:r>
                    </a:p>
                  </a:txBody>
                  <a:tcPr marL="86033" marR="86033" marT="43017" marB="43017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1.59</a:t>
                      </a:r>
                    </a:p>
                  </a:txBody>
                  <a:tcPr marL="86033" marR="86033" marT="43017" marB="43017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0.78</a:t>
                      </a:r>
                    </a:p>
                  </a:txBody>
                  <a:tcPr marL="86033" marR="86033" marT="43017" marB="43017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0.56</a:t>
                      </a:r>
                    </a:p>
                  </a:txBody>
                  <a:tcPr marL="86033" marR="86033" marT="43017" marB="4301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56298455"/>
                  </a:ext>
                </a:extLst>
              </a:tr>
              <a:tr h="23113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Volatility </a:t>
                      </a:r>
                    </a:p>
                  </a:txBody>
                  <a:tcPr marL="86033" marR="86033" marT="43017" marB="43017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Moderate</a:t>
                      </a:r>
                    </a:p>
                  </a:txBody>
                  <a:tcPr marL="86033" marR="86033" marT="43017" marB="43017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Moderate</a:t>
                      </a:r>
                    </a:p>
                  </a:txBody>
                  <a:tcPr marL="86033" marR="86033" marT="43017" marB="43017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Moderate</a:t>
                      </a:r>
                    </a:p>
                  </a:txBody>
                  <a:tcPr marL="86033" marR="86033" marT="43017" marB="43017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 marL="86033" marR="86033" marT="43017" marB="4301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88834284"/>
                  </a:ext>
                </a:extLst>
              </a:tr>
            </a:tbl>
          </a:graphicData>
        </a:graphic>
      </p:graphicFrame>
      <p:sp>
        <p:nvSpPr>
          <p:cNvPr id="6" name="Content Placeholder 9">
            <a:extLst>
              <a:ext uri="{FF2B5EF4-FFF2-40B4-BE49-F238E27FC236}">
                <a16:creationId xmlns:a16="http://schemas.microsoft.com/office/drawing/2014/main" xmlns="" id="{2B7D64F9-5C30-483E-A815-7AE29DDBB8F9}"/>
              </a:ext>
            </a:extLst>
          </p:cNvPr>
          <p:cNvSpPr txBox="1">
            <a:spLocks/>
          </p:cNvSpPr>
          <p:nvPr/>
        </p:nvSpPr>
        <p:spPr>
          <a:xfrm>
            <a:off x="729574" y="3131215"/>
            <a:ext cx="11222372" cy="2530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Based on our analysis, we expect our portfolio to give high returns compared to bonds and options</a:t>
            </a:r>
          </a:p>
          <a:p>
            <a:r>
              <a:rPr lang="en-US" dirty="0"/>
              <a:t>We are going to invest $ 40, 000 in our portfolio containing Visa stocks, UNH stocks and S&amp;P 500 exchange traded funds or iShares.</a:t>
            </a:r>
          </a:p>
          <a:p>
            <a:r>
              <a:rPr lang="en-US" dirty="0"/>
              <a:t>We will invest $ 5000 in options for PG and $ 5000 in bonds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460850" y="6364351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67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xmlns="" id="{3AA35F08-5FB1-4655-9988-42637F86E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6" y="541689"/>
            <a:ext cx="7699495" cy="577462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10535213-9ECE-4660-BA9B-7C6388E1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Risk Return Trade-off for portfolio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US" dirty="0"/>
              <a:t>Short selling is borrowing stocks without owning them and selling them immediately and buy later at lower price.</a:t>
            </a:r>
          </a:p>
          <a:p>
            <a:r>
              <a:rPr lang="en-US" dirty="0"/>
              <a:t>Buyer earns profit on difference without actually owning the stocks.</a:t>
            </a:r>
          </a:p>
          <a:p>
            <a:r>
              <a:rPr lang="en-US" dirty="0"/>
              <a:t>High risk and high returns for portfolio with short-selling</a:t>
            </a:r>
          </a:p>
          <a:p>
            <a:r>
              <a:rPr lang="en-US" dirty="0"/>
              <a:t>Small increase in returns for much greater risk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491356" y="631631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78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7ED837-572A-4BEE-AB0D-41F0F6FB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78896"/>
            <a:ext cx="10131425" cy="561975"/>
          </a:xfrm>
        </p:spPr>
        <p:txBody>
          <a:bodyPr>
            <a:normAutofit fontScale="90000"/>
          </a:bodyPr>
          <a:lstStyle/>
          <a:p>
            <a:r>
              <a:rPr lang="en-US" dirty="0"/>
              <a:t>Risk Return Trade-off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8D60FF7-58B4-41A2-A9D7-C0C6BD1889ED}"/>
              </a:ext>
            </a:extLst>
          </p:cNvPr>
          <p:cNvSpPr/>
          <p:nvPr/>
        </p:nvSpPr>
        <p:spPr>
          <a:xfrm>
            <a:off x="6403852" y="1475317"/>
            <a:ext cx="5340473" cy="33824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FBF9B2C-D6E7-4FE5-A6B6-3E4E2FC57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644" y="1646768"/>
            <a:ext cx="4936888" cy="3107886"/>
          </a:xfrm>
          <a:prstGeom prst="rect">
            <a:avLst/>
          </a:prstGeom>
        </p:spPr>
      </p:pic>
      <p:pic>
        <p:nvPicPr>
          <p:cNvPr id="20" name="Picture 1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392AB784-9266-4D9B-879E-F7AECD419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49" y="1646768"/>
            <a:ext cx="5739110" cy="1782233"/>
          </a:xfrm>
          <a:prstGeom prst="rect">
            <a:avLst/>
          </a:prstGeom>
        </p:spPr>
      </p:pic>
      <p:graphicFrame>
        <p:nvGraphicFramePr>
          <p:cNvPr id="21" name="Content Placeholder 11">
            <a:extLst>
              <a:ext uri="{FF2B5EF4-FFF2-40B4-BE49-F238E27FC236}">
                <a16:creationId xmlns:a16="http://schemas.microsoft.com/office/drawing/2014/main" xmlns="" id="{8E135E75-989C-4C99-A17E-15CDB369022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62949" y="5967941"/>
          <a:ext cx="8941280" cy="659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320">
                  <a:extLst>
                    <a:ext uri="{9D8B030D-6E8A-4147-A177-3AD203B41FA5}">
                      <a16:colId xmlns:a16="http://schemas.microsoft.com/office/drawing/2014/main" xmlns="" val="2813919462"/>
                    </a:ext>
                  </a:extLst>
                </a:gridCol>
                <a:gridCol w="2235320">
                  <a:extLst>
                    <a:ext uri="{9D8B030D-6E8A-4147-A177-3AD203B41FA5}">
                      <a16:colId xmlns:a16="http://schemas.microsoft.com/office/drawing/2014/main" xmlns="" val="455318751"/>
                    </a:ext>
                  </a:extLst>
                </a:gridCol>
                <a:gridCol w="2235320">
                  <a:extLst>
                    <a:ext uri="{9D8B030D-6E8A-4147-A177-3AD203B41FA5}">
                      <a16:colId xmlns:a16="http://schemas.microsoft.com/office/drawing/2014/main" xmlns="" val="2660692328"/>
                    </a:ext>
                  </a:extLst>
                </a:gridCol>
                <a:gridCol w="2235320">
                  <a:extLst>
                    <a:ext uri="{9D8B030D-6E8A-4147-A177-3AD203B41FA5}">
                      <a16:colId xmlns:a16="http://schemas.microsoft.com/office/drawing/2014/main" xmlns="" val="3827477387"/>
                    </a:ext>
                  </a:extLst>
                </a:gridCol>
              </a:tblGrid>
              <a:tr h="29200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Stock</a:t>
                      </a:r>
                    </a:p>
                  </a:txBody>
                  <a:tcPr marL="86033" marR="86033" marT="43017" marB="43017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Visa</a:t>
                      </a:r>
                    </a:p>
                  </a:txBody>
                  <a:tcPr marL="86033" marR="86033" marT="43017" marB="43017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United Health Group</a:t>
                      </a:r>
                    </a:p>
                  </a:txBody>
                  <a:tcPr marL="86033" marR="86033" marT="43017" marB="43017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S&amp;P 500</a:t>
                      </a:r>
                    </a:p>
                  </a:txBody>
                  <a:tcPr marL="86033" marR="86033" marT="43017" marB="4301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5806136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Weight</a:t>
                      </a:r>
                    </a:p>
                  </a:txBody>
                  <a:tcPr marL="86033" marR="86033" marT="43017" marB="43017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41.22%</a:t>
                      </a:r>
                    </a:p>
                  </a:txBody>
                  <a:tcPr marL="86033" marR="86033" marT="43017" marB="43017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58.39%</a:t>
                      </a:r>
                    </a:p>
                  </a:txBody>
                  <a:tcPr marL="86033" marR="86033" marT="43017" marB="43017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0.39%</a:t>
                      </a:r>
                    </a:p>
                  </a:txBody>
                  <a:tcPr marL="86033" marR="86033" marT="43017" marB="4301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72413551"/>
                  </a:ext>
                </a:extLst>
              </a:tr>
            </a:tbl>
          </a:graphicData>
        </a:graphic>
      </p:graphicFrame>
      <p:sp>
        <p:nvSpPr>
          <p:cNvPr id="24" name="Content Placeholder 2">
            <a:extLst>
              <a:ext uri="{FF2B5EF4-FFF2-40B4-BE49-F238E27FC236}">
                <a16:creationId xmlns:a16="http://schemas.microsoft.com/office/drawing/2014/main" xmlns="" id="{C8804B16-6E8D-483B-B898-016E366BE0AF}"/>
              </a:ext>
            </a:extLst>
          </p:cNvPr>
          <p:cNvSpPr txBox="1">
            <a:spLocks/>
          </p:cNvSpPr>
          <p:nvPr/>
        </p:nvSpPr>
        <p:spPr>
          <a:xfrm>
            <a:off x="462949" y="4013201"/>
            <a:ext cx="4162425" cy="359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/>
              <a:t>Return : 2.389% </a:t>
            </a:r>
          </a:p>
          <a:p>
            <a:endParaRPr lang="en-US" sz="2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F0E54ED3-982B-4FFE-B14A-2BC64764C361}"/>
              </a:ext>
            </a:extLst>
          </p:cNvPr>
          <p:cNvSpPr/>
          <p:nvPr/>
        </p:nvSpPr>
        <p:spPr>
          <a:xfrm>
            <a:off x="462949" y="3706284"/>
            <a:ext cx="3876675" cy="4953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xmlns="" id="{97AC26FA-3A4D-4B5D-B87A-9D7253EAC995}"/>
              </a:ext>
            </a:extLst>
          </p:cNvPr>
          <p:cNvSpPr txBox="1">
            <a:spLocks/>
          </p:cNvSpPr>
          <p:nvPr/>
        </p:nvSpPr>
        <p:spPr>
          <a:xfrm>
            <a:off x="447675" y="4747155"/>
            <a:ext cx="4162425" cy="359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/>
              <a:t>Risk: ± 0.034 </a:t>
            </a:r>
          </a:p>
          <a:p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563421EA-2DF6-4041-ACBD-856E155F5D5F}"/>
              </a:ext>
            </a:extLst>
          </p:cNvPr>
          <p:cNvSpPr/>
          <p:nvPr/>
        </p:nvSpPr>
        <p:spPr>
          <a:xfrm>
            <a:off x="447675" y="4440238"/>
            <a:ext cx="3876675" cy="4953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xmlns="" id="{7DDF6E8D-01EE-487D-B6C3-B27E31F63303}"/>
              </a:ext>
            </a:extLst>
          </p:cNvPr>
          <p:cNvSpPr txBox="1">
            <a:spLocks/>
          </p:cNvSpPr>
          <p:nvPr/>
        </p:nvSpPr>
        <p:spPr>
          <a:xfrm>
            <a:off x="462949" y="5509683"/>
            <a:ext cx="4162425" cy="359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/>
              <a:t>Sharpe Ratio: 0.6878 </a:t>
            </a:r>
          </a:p>
          <a:p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E528A515-1FB8-406D-A8D4-D1AE140C4FEA}"/>
              </a:ext>
            </a:extLst>
          </p:cNvPr>
          <p:cNvSpPr/>
          <p:nvPr/>
        </p:nvSpPr>
        <p:spPr>
          <a:xfrm>
            <a:off x="462949" y="5202766"/>
            <a:ext cx="3876675" cy="4953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19A0114-3160-4FE0-A12D-DA05CDDE1801}"/>
              </a:ext>
            </a:extLst>
          </p:cNvPr>
          <p:cNvSpPr/>
          <p:nvPr/>
        </p:nvSpPr>
        <p:spPr>
          <a:xfrm>
            <a:off x="733218" y="1093093"/>
            <a:ext cx="3892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Sharpe ratio and Tangency Portfolio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42532" y="6306028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8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75E33D-9543-43EB-975E-318D1B78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723900"/>
          </a:xfrm>
        </p:spPr>
        <p:txBody>
          <a:bodyPr/>
          <a:lstStyle/>
          <a:p>
            <a:r>
              <a:rPr lang="en-US" dirty="0"/>
              <a:t>Stocks vs Bonds</a:t>
            </a:r>
          </a:p>
        </p:txBody>
      </p:sp>
      <p:pic>
        <p:nvPicPr>
          <p:cNvPr id="4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0095041A-0ECC-4256-923D-027C5C2A3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24024"/>
            <a:ext cx="4991099" cy="4333875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FC6F7500-CB16-4876-8AAE-7DCBD66DD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910" y="1724023"/>
            <a:ext cx="4920289" cy="43338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06199" y="637349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8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1807</TotalTime>
  <Words>1118</Words>
  <Application>Microsoft Office PowerPoint</Application>
  <PresentationFormat>Widescreen</PresentationFormat>
  <Paragraphs>298</Paragraphs>
  <Slides>23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Celestial</vt:lpstr>
      <vt:lpstr>Financial Information Systems Final Project</vt:lpstr>
      <vt:lpstr>Introduction</vt:lpstr>
      <vt:lpstr>Technical Analysis  </vt:lpstr>
      <vt:lpstr>CAPITAL GAINS</vt:lpstr>
      <vt:lpstr>Relative Strength Index for PG</vt:lpstr>
      <vt:lpstr>Selection of Stocks</vt:lpstr>
      <vt:lpstr>Risk Return Trade-off for portfolio</vt:lpstr>
      <vt:lpstr>Risk Return Trade-off</vt:lpstr>
      <vt:lpstr>Stocks vs Bonds</vt:lpstr>
      <vt:lpstr>Investment in Bonds - US treasury bonds</vt:lpstr>
      <vt:lpstr>Capital Asset Pricing model</vt:lpstr>
      <vt:lpstr>Fama-french: three factor model</vt:lpstr>
      <vt:lpstr>Comparison of Models</vt:lpstr>
      <vt:lpstr>Variance Co-variance matrix</vt:lpstr>
      <vt:lpstr> Value at Risk</vt:lpstr>
      <vt:lpstr>PowerPoint Presentation</vt:lpstr>
      <vt:lpstr>Options</vt:lpstr>
      <vt:lpstr>Options</vt:lpstr>
      <vt:lpstr>Options Simulation: 3 Months From Now</vt:lpstr>
      <vt:lpstr>Stocks Simulation : Things Look Good! </vt:lpstr>
      <vt:lpstr>Final Return</vt:lpstr>
      <vt:lpstr>Recommendation</vt:lpstr>
      <vt:lpstr>Thank You.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Infromation Systems Final Project</dc:title>
  <dc:creator>Akhil Gupta Gupta</dc:creator>
  <cp:lastModifiedBy>Akhil Gupta</cp:lastModifiedBy>
  <cp:revision>67</cp:revision>
  <dcterms:created xsi:type="dcterms:W3CDTF">2017-12-09T22:15:25Z</dcterms:created>
  <dcterms:modified xsi:type="dcterms:W3CDTF">2017-12-11T23:57:38Z</dcterms:modified>
</cp:coreProperties>
</file>